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1701" r:id="rId2"/>
    <p:sldId id="2877" r:id="rId3"/>
    <p:sldId id="2868" r:id="rId4"/>
    <p:sldId id="2813" r:id="rId5"/>
    <p:sldId id="2878" r:id="rId6"/>
    <p:sldId id="2879" r:id="rId7"/>
    <p:sldId id="2667" r:id="rId8"/>
    <p:sldId id="2669" r:id="rId9"/>
    <p:sldId id="2814" r:id="rId10"/>
    <p:sldId id="2810" r:id="rId11"/>
    <p:sldId id="2811" r:id="rId12"/>
    <p:sldId id="2812" r:id="rId13"/>
    <p:sldId id="2824" r:id="rId14"/>
    <p:sldId id="2826" r:id="rId15"/>
    <p:sldId id="2827" r:id="rId16"/>
    <p:sldId id="2873" r:id="rId17"/>
    <p:sldId id="2874" r:id="rId18"/>
    <p:sldId id="2875" r:id="rId19"/>
    <p:sldId id="2829" r:id="rId20"/>
    <p:sldId id="2828" r:id="rId21"/>
    <p:sldId id="2830" r:id="rId22"/>
    <p:sldId id="2825" r:id="rId23"/>
    <p:sldId id="2837" r:id="rId24"/>
    <p:sldId id="2872" r:id="rId25"/>
    <p:sldId id="2869" r:id="rId26"/>
    <p:sldId id="2838" r:id="rId27"/>
    <p:sldId id="2845" r:id="rId28"/>
    <p:sldId id="2840" r:id="rId29"/>
    <p:sldId id="2839" r:id="rId30"/>
    <p:sldId id="2841" r:id="rId31"/>
    <p:sldId id="2842" r:id="rId32"/>
    <p:sldId id="2843" r:id="rId33"/>
    <p:sldId id="2847" r:id="rId34"/>
    <p:sldId id="2848" r:id="rId35"/>
    <p:sldId id="2870" r:id="rId36"/>
    <p:sldId id="2849" r:id="rId37"/>
    <p:sldId id="2880" r:id="rId38"/>
    <p:sldId id="2864" r:id="rId39"/>
    <p:sldId id="2863" r:id="rId40"/>
    <p:sldId id="2866" r:id="rId41"/>
    <p:sldId id="2881" r:id="rId42"/>
    <p:sldId id="2884" r:id="rId43"/>
    <p:sldId id="2852" r:id="rId44"/>
    <p:sldId id="2808" r:id="rId45"/>
    <p:sldId id="2856" r:id="rId46"/>
    <p:sldId id="2855" r:id="rId47"/>
    <p:sldId id="2853" r:id="rId48"/>
    <p:sldId id="2857" r:id="rId49"/>
    <p:sldId id="2871" r:id="rId50"/>
    <p:sldId id="2859" r:id="rId51"/>
    <p:sldId id="2860" r:id="rId52"/>
    <p:sldId id="2885" r:id="rId53"/>
    <p:sldId id="2851" r:id="rId54"/>
    <p:sldId id="2886" r:id="rId55"/>
    <p:sldId id="2743" r:id="rId56"/>
    <p:sldId id="2749" r:id="rId57"/>
    <p:sldId id="2745" r:id="rId58"/>
    <p:sldId id="2754" r:id="rId59"/>
    <p:sldId id="2889" r:id="rId60"/>
    <p:sldId id="2890" r:id="rId61"/>
    <p:sldId id="2891" r:id="rId62"/>
    <p:sldId id="2892" r:id="rId63"/>
    <p:sldId id="2893" r:id="rId64"/>
    <p:sldId id="2755" r:id="rId65"/>
    <p:sldId id="2756" r:id="rId66"/>
    <p:sldId id="2894" r:id="rId67"/>
    <p:sldId id="2757" r:id="rId68"/>
    <p:sldId id="2895" r:id="rId69"/>
    <p:sldId id="2380" r:id="rId70"/>
    <p:sldId id="2806" r:id="rId71"/>
    <p:sldId id="2349" r:id="rId72"/>
    <p:sldId id="2211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5"/>
    <p:restoredTop sz="95416" autoAdjust="0"/>
  </p:normalViewPr>
  <p:slideViewPr>
    <p:cSldViewPr>
      <p:cViewPr varScale="1">
        <p:scale>
          <a:sx n="117" d="100"/>
          <a:sy n="117" d="100"/>
        </p:scale>
        <p:origin x="568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&lt;-c(0.16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ysorted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&lt;- sort(y)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16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Normality and</a:t>
            </a:r>
          </a:p>
          <a:p>
            <a:pPr marL="39688"/>
            <a:r>
              <a:rPr lang="en-US" sz="4000" dirty="0">
                <a:latin typeface="Helvetica Neue Light" charset="0"/>
                <a:cs typeface="ＭＳ Ｐゴシック" charset="0"/>
                <a:sym typeface="Helvetica Neue Light" charset="0"/>
              </a:rPr>
              <a:t>Homogeneity tests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B45C8-9CE8-0943-9F38-727C766D20BF}"/>
              </a:ext>
            </a:extLst>
          </p:cNvPr>
          <p:cNvSpPr/>
          <p:nvPr/>
        </p:nvSpPr>
        <p:spPr>
          <a:xfrm>
            <a:off x="6202169" y="64159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Helvetica" pitchFamily="2" charset="0"/>
              </a:rPr>
              <a:t>(Thanks S. Massa, Oxford)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37C3D-22BC-624D-AE61-050E3EA9BB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given the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mean</a:t>
            </a:r>
            <a:r>
              <a:rPr lang="en-US" b="0" dirty="0">
                <a:latin typeface="Arial" charset="0"/>
                <a:cs typeface="Arial" charset="0"/>
              </a:rPr>
              <a:t> 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standard deviation </a:t>
            </a:r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of a dataset </a:t>
            </a:r>
            <a:r>
              <a:rPr lang="en-US" b="0" dirty="0">
                <a:latin typeface="Arial" charset="0"/>
                <a:cs typeface="Arial" charset="0"/>
              </a:rPr>
              <a:t>= a theoretical normal distribution has those proportions (Z-score)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E152-C84A-214F-A4E6-8F44D53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5676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C898D3-8103-2F4D-9286-DCD3618B6B8C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this theoretical normal distribution can then be compared to the actual distribution of the data.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60C9-F16C-2543-A9F2-AD748D3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263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08F20F-457A-5644-BC3C-49EDACEE53A4}"/>
              </a:ext>
            </a:extLst>
          </p:cNvPr>
          <p:cNvSpPr txBox="1">
            <a:spLocks/>
          </p:cNvSpPr>
          <p:nvPr/>
        </p:nvSpPr>
        <p:spPr bwMode="auto">
          <a:xfrm>
            <a:off x="381000" y="5751286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&lt;are the actual data statistically different than the computed normal curve? &gt;</a:t>
            </a:r>
          </a:p>
        </p:txBody>
      </p:sp>
    </p:spTree>
    <p:extLst>
      <p:ext uri="{BB962C8B-B14F-4D97-AF65-F5344CB8AC3E}">
        <p14:creationId xmlns:p14="http://schemas.microsoft.com/office/powerpoint/2010/main" val="24164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2A04C-2CC9-DF40-97AE-1C4588349551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several methods to check that, we are only going to look at two: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 test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 test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FB930-2001-5F4B-95EB-F4C8A42F4FD4}"/>
              </a:ext>
            </a:extLst>
          </p:cNvPr>
          <p:cNvSpPr txBox="1">
            <a:spLocks/>
          </p:cNvSpPr>
          <p:nvPr/>
        </p:nvSpPr>
        <p:spPr bwMode="auto">
          <a:xfrm>
            <a:off x="457200" y="1421296"/>
            <a:ext cx="8153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&gt;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not sensitive to problems in the tails</a:t>
            </a:r>
          </a:p>
          <a:p>
            <a:br>
              <a:rPr lang="en-US" b="0" dirty="0"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&lt;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doesn't work well if several values are same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Kolmogorov-Smirnov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1AD1A-B56C-C441-9096-99E5526B7545}"/>
              </a:ext>
            </a:extLst>
          </p:cNvPr>
          <p:cNvSpPr/>
          <p:nvPr/>
        </p:nvSpPr>
        <p:spPr>
          <a:xfrm>
            <a:off x="2541012" y="3595439"/>
            <a:ext cx="355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expected</a:t>
            </a:r>
            <a:endParaRPr lang="en-US" sz="24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E1C6E3-D6DA-EF4D-93A6-A22FE5243CE0}"/>
              </a:ext>
            </a:extLst>
          </p:cNvPr>
          <p:cNvSpPr/>
          <p:nvPr/>
        </p:nvSpPr>
        <p:spPr bwMode="auto">
          <a:xfrm rot="16951003">
            <a:off x="2810681" y="2831096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214-4C85-7049-9A34-AB0AA630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" b="-13841"/>
          <a:stretch/>
        </p:blipFill>
        <p:spPr>
          <a:xfrm>
            <a:off x="990600" y="2088179"/>
            <a:ext cx="4217412" cy="925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5399900" y="274280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observed</a:t>
            </a:r>
            <a:endParaRPr lang="en-US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13921073">
            <a:off x="4523351" y="2643688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952459" y="2933589"/>
            <a:ext cx="7509195" cy="2460460"/>
            <a:chOff x="952459" y="2933589"/>
            <a:chExt cx="7509195" cy="2460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908883" y="2977165"/>
              <a:ext cx="2075416" cy="198826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2841502" y="4932384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3C332-76F7-6542-A1FF-0DAE3D55C628}"/>
              </a:ext>
            </a:extLst>
          </p:cNvPr>
          <p:cNvSpPr/>
          <p:nvPr/>
        </p:nvSpPr>
        <p:spPr>
          <a:xfrm>
            <a:off x="1295400" y="1524000"/>
            <a:ext cx="6934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0.16 -0.68 -0.32 -0.85  0.89 -2.28  0.63  0.41  0.15  0.74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1.30 -0.13  0.80 -0.75  0.28 -1.00  0.14 -1.38 -0.04 -0.25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  1.29  0.47 -1.23  0.21 -0.04  0.07 -0.08  0.32 -0.17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0.13 -1.94  0.78  0.19 -0.12 -0.19  0.76 -1.48 -0.01  0.20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-1.97 -0.37  3.08 -0.40  0.80  0.01  1.32 -0.47  2.29 -0.26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-1.52 -0.06 -1.02  1.06  0.60  1.15  1.92 -0.06 -0.19  0.67    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0.29  0.58  0.02  2.18 -0.04 -0.13 -0.79 -1.28 -1.41 -0.23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0.65 -0.26 -0.17 -1.53 -1.69 -1.60  0.09 -1.11  0.30  0.71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-0.88 -0.03  0.56 -3.68  2.40  0.62  0.52 -1.25  0.85 -0.09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-0.23 -1.16  0.22 -1.68  0.50 -0.35 -0.35 -0.33 -0.24  0.25</a:t>
            </a:r>
          </a:p>
        </p:txBody>
      </p:sp>
    </p:spTree>
    <p:extLst>
      <p:ext uri="{BB962C8B-B14F-4D97-AF65-F5344CB8AC3E}">
        <p14:creationId xmlns:p14="http://schemas.microsoft.com/office/powerpoint/2010/main" val="259031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38835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intuitively, we search for the maximum absolute distance between our data cumulative distribution function and the normal cumulative distribution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EF88D-31F7-5E49-BF52-B69AEFF5829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another way to represent </a:t>
            </a:r>
            <a:r>
              <a:rPr lang="en-GB" dirty="0">
                <a:solidFill>
                  <a:srgbClr val="99CC00"/>
                </a:solidFill>
              </a:rPr>
              <a:t>probability density function</a:t>
            </a:r>
            <a:r>
              <a:rPr lang="en-US" b="0" dirty="0">
                <a:latin typeface="Arial" charset="0"/>
                <a:cs typeface="Arial" charset="0"/>
              </a:rPr>
              <a:t> =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cumulative distribution function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</a:t>
            </a:r>
            <a:r>
              <a:rPr lang="en-US" b="0" dirty="0">
                <a:latin typeface="Arial" charset="0"/>
                <a:cs typeface="Arial" charset="0"/>
              </a:rPr>
              <a:t> represents </a:t>
            </a:r>
            <a:r>
              <a:rPr lang="en-GB" b="0" dirty="0"/>
              <a:t>probability that the variable takes a value less than or equal to x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5E2A-DA9D-024D-9EE8-9802A1F9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76600"/>
            <a:ext cx="4066278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01876-98C9-8748-8078-3DC5E634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7" y="3276600"/>
            <a:ext cx="4066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3C332-76F7-6542-A1FF-0DAE3D55C628}"/>
              </a:ext>
            </a:extLst>
          </p:cNvPr>
          <p:cNvSpPr/>
          <p:nvPr/>
        </p:nvSpPr>
        <p:spPr>
          <a:xfrm>
            <a:off x="1295400" y="1524000"/>
            <a:ext cx="6934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0.16 -0.68 -0.32 -0.85  0.89 -2.28  0.63  0.41  0.15  0.74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1.30 -0.13  0.80 -0.75  0.28 -1.00  0.14 -1.38 -0.04 -0.25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  1.29  0.47 -1.23  0.21 -0.04  0.07 -0.08  0.32 -0.17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0.13 -1.94  0.78  0.19 -0.12 -0.19  0.76 -1.48 -0.01  0.20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-1.97 -0.37  3.08 -0.40  0.80  0.01  1.32 -0.47  2.29 -0.26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-1.52 -0.06 -1.02  1.06  0.60  1.15  1.92 -0.06 -0.19  0.67    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0.29  0.58  0.02  2.18 -0.04 -0.13 -0.79 -1.28 -1.41 -0.23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0.65 -0.26 -0.17 -1.53 -1.69 -1.60  0.09 -1.11  0.30  0.71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-0.88 -0.03  0.56 -3.68  2.40  0.62  0.52 -1.25  0.85 -0.09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-0.23 -1.16  0.22 -1.68  0.50 -0.35 -0.35 -0.33 -0.24  0.25</a:t>
            </a:r>
          </a:p>
        </p:txBody>
      </p:sp>
    </p:spTree>
    <p:extLst>
      <p:ext uri="{BB962C8B-B14F-4D97-AF65-F5344CB8AC3E}">
        <p14:creationId xmlns:p14="http://schemas.microsoft.com/office/powerpoint/2010/main" val="359225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1. order the 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F9712-76B7-0A4F-89CB-B07F124DF6CD}"/>
              </a:ext>
            </a:extLst>
          </p:cNvPr>
          <p:cNvGrpSpPr/>
          <p:nvPr/>
        </p:nvGrpSpPr>
        <p:grpSpPr>
          <a:xfrm>
            <a:off x="381000" y="3200400"/>
            <a:ext cx="8153400" cy="1255068"/>
            <a:chOff x="457200" y="4343400"/>
            <a:chExt cx="8153400" cy="125506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42B584B-B69D-F848-B244-6555D2BEF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43434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2. compute the empirical distribution 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C70A7-BF06-ED40-B34F-BB2FFA4F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36" y="4724400"/>
              <a:ext cx="8062127" cy="87406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BB52C-474E-EB42-9137-C2152D8B7D9E}"/>
              </a:ext>
            </a:extLst>
          </p:cNvPr>
          <p:cNvSpPr/>
          <p:nvPr/>
        </p:nvSpPr>
        <p:spPr>
          <a:xfrm>
            <a:off x="1348781" y="953631"/>
            <a:ext cx="67284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-3.68 -2.28 -1.97 -1.94 -1.69 -1.68 -1.60 -1.53 -1.52 -1.48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-1.41 -1.38 -1.28 -1.25 -1.23 -1.16 -1.11 -1.02 -1.00 -0.88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-0.85 -0.79 -0.75 -0.68 -0.47 -0.40 -0.37 -0.35 -0.35 -0.33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-0.32 -0.26 -0.26 -0.25 -0.24 -0.23 -0.23 -0.19 -0.19 -0.17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-0.17 -0.17 -0.13 -0.13 -0.12 -0.09 -0.08 -0.06 -0.06 -0.04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-0.04 -0.04 -0.03 -0.01  0.01  0.02  0.07  0.09  0.13  0.14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0.15  0.16  0.19  0.20  0.21  0.22  0.25  0.28  0.29  0.30 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0.32  0.41  0.47  0.50  0.52  0.56  0.58  0.60  0.62  0.63 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0.65  0.67  0.71  0.74  0.76  0.78  0.80  0.80  0.85  0.89 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1.06  1.15  1.29  1.30  1.32  1.92 2.18   2.29  2.40  3.08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DE2BB6-F102-494F-BDB7-7A88BEA29FE2}"/>
              </a:ext>
            </a:extLst>
          </p:cNvPr>
          <p:cNvGrpSpPr/>
          <p:nvPr/>
        </p:nvGrpSpPr>
        <p:grpSpPr>
          <a:xfrm>
            <a:off x="1085849" y="4455468"/>
            <a:ext cx="6457951" cy="2246769"/>
            <a:chOff x="1085849" y="4455468"/>
            <a:chExt cx="6457951" cy="2246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F433-8E12-174A-8322-40BD52619682}"/>
                </a:ext>
              </a:extLst>
            </p:cNvPr>
            <p:cNvSpPr/>
            <p:nvPr/>
          </p:nvSpPr>
          <p:spPr>
            <a:xfrm>
              <a:off x="1752600" y="4455468"/>
              <a:ext cx="5791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000000"/>
                  </a:solidFill>
                  <a:latin typeface="Menlo" panose="020B0609030804020204" pitchFamily="49" charset="0"/>
                </a:rPr>
                <a:t>0.01 0.02 0.03 0.04 0.05 0.06 0.07 0.08 0.09 0.10 0.11 0.12 0.13 0.14 0.15 0.16 0.17 0.18 0.19 0.20 0.21 0.22 0.23 0.24 0.25 0.26 0.27 0.28 0.29 0.30 0.31 0.32 0.33 0.34 0.35 0.36 0.37 0.38 0.39 0.40 0.41 0.42 0.43 0.44 0.45 0.46 0.47 0.48 0.49 0.50 0.51 0.52 0.53 0.54 0.55 0.56 0.57 0.58 0.59 0.60 0.61 0.62 0.63 0.64 0.65 0.66 0.67 0.68 0.69 0.70 0.71 0.72 0.73 0.74 0.75 0.76 0.77 0.78 0.79 0.80 0.81 0.82 0.83 0.84 0.85 0.86 0.87 0.88 0.89 0.90 0.91 0.92 0.93 0.94 0.95 0.96 0.97 0.98 0.99 1.00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E1E9E2-2AC3-CC42-B7F9-6760425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77"/>
            <a:stretch/>
          </p:blipFill>
          <p:spPr>
            <a:xfrm>
              <a:off x="1085849" y="5034215"/>
              <a:ext cx="525864" cy="874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6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3. for each observation xi from the data, compute: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(in this case, the expected distribution function is standard normal so use the normal table)</a:t>
            </a: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83E9B-3D6F-5040-992A-8EEF7958C029}"/>
              </a:ext>
            </a:extLst>
          </p:cNvPr>
          <p:cNvSpPr/>
          <p:nvPr/>
        </p:nvSpPr>
        <p:spPr>
          <a:xfrm>
            <a:off x="1828800" y="3429000"/>
            <a:ext cx="5791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0.01 0.02 0.03 0.04 0.05 0.06 0.07 0.08 0.09 0.10 0.11 0.12 0.13 0.14 0.15 0.16 0.17 0.18 0.19 0.20 0.21 0.22 0.23 0.24 0.25 0.26 0.27 0.28 0.29 0.30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0.31 0.32 0.33 0.34 0.35 0.36 0.37 0.38 0.39 0.40 0.41 0.42 0.43 0.44 0.45 0.46 0.47 0.48 0.49 0.50 0.51 0.52 0.53 0.54 0.55 0.56 0.57 0.58 0.59 0.60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0.61 0.62 0.63 0.64 0.65 0.66 0.67 0.68 0.69 0.70 0.71 0.72 0.73 0.74 0.75 0.76 0.77 0.78 0.79 0.80 0.81 0.82 0.83 0.84 0.85 0.86 0.87 0.88 0.89 0.90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0.91 0.92 0.93 0.94 0.95 0.96 0.97 0.98 0.99 1.00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0B6FF-B624-5E43-A708-652B209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49064"/>
            <a:ext cx="2743200" cy="46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5FFA6-D10B-764A-8F13-1FDEA84A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" r="80556"/>
          <a:stretch/>
        </p:blipFill>
        <p:spPr>
          <a:xfrm>
            <a:off x="1219200" y="4343400"/>
            <a:ext cx="533400" cy="4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FE3C-F3A0-9E4C-85D6-A6E0AA291D74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now we have two tables Fobs and </a:t>
            </a:r>
            <a:r>
              <a:rPr lang="en-US" b="0" dirty="0" err="1">
                <a:latin typeface="Arial" charset="0"/>
                <a:cs typeface="Arial" charset="0"/>
              </a:rPr>
              <a:t>Fexp</a:t>
            </a:r>
            <a:r>
              <a:rPr lang="en-US" b="0" dirty="0">
                <a:latin typeface="Arial" charset="0"/>
                <a:cs typeface="Arial" charset="0"/>
              </a:rPr>
              <a:t> …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4. lets compute the absolute difference between the two and find the highest value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957E20-895C-884F-B08D-F0AA81A8ABE5}"/>
              </a:ext>
            </a:extLst>
          </p:cNvPr>
          <p:cNvSpPr/>
          <p:nvPr/>
        </p:nvSpPr>
        <p:spPr bwMode="auto">
          <a:xfrm rot="12320084">
            <a:off x="5573005" y="4064017"/>
            <a:ext cx="459248" cy="2181932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B01A8-68B2-EB4F-8C71-FC3AEAE61099}"/>
              </a:ext>
            </a:extLst>
          </p:cNvPr>
          <p:cNvSpPr/>
          <p:nvPr/>
        </p:nvSpPr>
        <p:spPr>
          <a:xfrm>
            <a:off x="1647624" y="5724559"/>
            <a:ext cx="562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this is the D searched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D8873-9C62-C444-886D-57AC9A87AE0E}"/>
              </a:ext>
            </a:extLst>
          </p:cNvPr>
          <p:cNvSpPr/>
          <p:nvPr/>
        </p:nvSpPr>
        <p:spPr>
          <a:xfrm>
            <a:off x="1219200" y="2671166"/>
            <a:ext cx="670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0.01  0.02  0.01  0.01  0.02  0.02  0.02  0.03  0.04  0.04 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0.04  0.05  0.04  0.04  0.05  0.06  0.07  0.07  0.08  0.08 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0.09  0.09  0.06 -0.04 -0.05 -0.05 -0.04 -0.03 -0.04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-0.03 -0.04 -0.03 -0.02 -0.01  0.00  0.01  0.01  0.02  0.03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0.04  0.05  0.03  0.04  0.05  0.06  0.06  0.06  0.07  0.08 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0.09  0.10  0.11  0.12  0.11  0.12  0.12  0.13  0.13  0.11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0.12  0.12  0.13  0.14  0.15  0.16  0.17  0.18  0.19  0.19 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0.18  0.12  0.11  0.10  0.11  0.10  0.08  0.09  0.08  0.09 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0.09  0.09  0.10  0.10  0.10  0.11  0.11  0.12  0.13  0.11 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0.06  0.06  0.04  0.05  0.06 -0.02 -0.03 -0.02 -0.01  0.00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5A63BE-4232-704D-BFB8-D9CF2C2306E5}"/>
              </a:ext>
            </a:extLst>
          </p:cNvPr>
          <p:cNvSpPr/>
          <p:nvPr/>
        </p:nvSpPr>
        <p:spPr bwMode="auto">
          <a:xfrm>
            <a:off x="6361553" y="3886200"/>
            <a:ext cx="801247" cy="457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9DAF6-1EA3-6D45-80B6-7C264F3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4" y="5084835"/>
            <a:ext cx="3517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have calculated the maximum absolute distance between expected and observed distribution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6DF120-6AD8-B748-8004-841D9D4938C8}"/>
              </a:ext>
            </a:extLst>
          </p:cNvPr>
          <p:cNvSpPr/>
          <p:nvPr/>
        </p:nvSpPr>
        <p:spPr bwMode="auto">
          <a:xfrm>
            <a:off x="5791200" y="2035368"/>
            <a:ext cx="342236" cy="1165031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170953-893E-5545-92D7-AFA3DAE11794}"/>
              </a:ext>
            </a:extLst>
          </p:cNvPr>
          <p:cNvSpPr/>
          <p:nvPr/>
        </p:nvSpPr>
        <p:spPr>
          <a:xfrm>
            <a:off x="533400" y="3810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5. at 95% level the critical value is approximately given by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b="0" dirty="0">
                <a:solidFill>
                  <a:srgbClr val="000000"/>
                </a:solidFill>
              </a:rPr>
              <a:t>we have a sample size of n = 100 so </a:t>
            </a:r>
            <a:r>
              <a:rPr lang="en-US" sz="2400" b="0" dirty="0" err="1">
                <a:solidFill>
                  <a:srgbClr val="000000"/>
                </a:solidFill>
              </a:rPr>
              <a:t>Dcrit</a:t>
            </a:r>
            <a:r>
              <a:rPr lang="en-US" sz="2400" b="0" dirty="0">
                <a:solidFill>
                  <a:srgbClr val="000000"/>
                </a:solidFill>
              </a:rPr>
              <a:t> = 0.136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and 0.19 &gt; </a:t>
            </a:r>
            <a:r>
              <a:rPr lang="en-US" sz="2400" dirty="0">
                <a:solidFill>
                  <a:srgbClr val="99CC00"/>
                </a:solidFill>
              </a:rPr>
              <a:t>0.136</a:t>
            </a:r>
            <a:endParaRPr lang="en-US" sz="2400" b="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DF16-909C-F64A-A546-6ADF1F46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90" y="1368425"/>
            <a:ext cx="3838419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6934-4353-014B-B2A0-66F2019D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4647" b="1316"/>
          <a:stretch/>
        </p:blipFill>
        <p:spPr>
          <a:xfrm>
            <a:off x="4876800" y="14068"/>
            <a:ext cx="4267200" cy="689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28974-7C47-F540-8AA3-A0040924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3838419" cy="15303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D42D09-F18A-AB46-AD72-3ABAC50E9763}"/>
              </a:ext>
            </a:extLst>
          </p:cNvPr>
          <p:cNvSpPr/>
          <p:nvPr/>
        </p:nvSpPr>
        <p:spPr bwMode="auto">
          <a:xfrm>
            <a:off x="6324600" y="6324600"/>
            <a:ext cx="609601" cy="6858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DEC9C-0DF7-7946-ADE1-94DB6BDD9F7B}"/>
              </a:ext>
            </a:extLst>
          </p:cNvPr>
          <p:cNvSpPr txBox="1">
            <a:spLocks/>
          </p:cNvSpPr>
          <p:nvPr/>
        </p:nvSpPr>
        <p:spPr bwMode="auto">
          <a:xfrm>
            <a:off x="1172" y="3678197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there is a plethora of </a:t>
            </a:r>
            <a:r>
              <a:rPr lang="en-US" sz="3600" dirty="0">
                <a:solidFill>
                  <a:srgbClr val="99CC00"/>
                </a:solidFill>
              </a:rPr>
              <a:t>tables / sampling distributions </a:t>
            </a:r>
            <a:r>
              <a:rPr lang="en-US" sz="3600" b="0" dirty="0">
                <a:solidFill>
                  <a:srgbClr val="FFFFFF"/>
                </a:solidFill>
              </a:rPr>
              <a:t>that are established and are the basis of all statistic tests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so 0.19 &gt; </a:t>
            </a:r>
            <a:r>
              <a:rPr lang="en-US" sz="2400" dirty="0">
                <a:solidFill>
                  <a:srgbClr val="99CC00"/>
                </a:solidFill>
              </a:rPr>
              <a:t>0.136</a:t>
            </a:r>
            <a:r>
              <a:rPr lang="en-US" sz="2400" b="0" dirty="0">
                <a:solidFill>
                  <a:srgbClr val="000000"/>
                </a:solidFill>
              </a:rPr>
              <a:t> so null hypothesis rejected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H0: the samples come from a normal distribution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b="0" dirty="0"/>
              <a:t>conclusion: data </a:t>
            </a:r>
            <a:r>
              <a:rPr lang="en-US" sz="2400" dirty="0">
                <a:solidFill>
                  <a:srgbClr val="FF9900"/>
                </a:solidFill>
              </a:rPr>
              <a:t>not following </a:t>
            </a:r>
            <a:r>
              <a:rPr lang="en-US" sz="2400" b="0" dirty="0"/>
              <a:t>a normal distribution</a:t>
            </a:r>
          </a:p>
          <a:p>
            <a:endParaRPr lang="en-US" sz="2400" b="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99CC00"/>
              </a:solidFill>
            </a:endParaRPr>
          </a:p>
          <a:p>
            <a:r>
              <a:rPr lang="en-US" sz="2400" b="0" dirty="0">
                <a:solidFill>
                  <a:srgbClr val="99CC00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6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what if </a:t>
            </a:r>
            <a:r>
              <a:rPr lang="en-US" sz="2400" b="0" dirty="0" err="1"/>
              <a:t>Dn</a:t>
            </a:r>
            <a:r>
              <a:rPr lang="en-US" sz="2400" b="0" dirty="0"/>
              <a:t> &lt; </a:t>
            </a:r>
            <a:r>
              <a:rPr lang="en-US" sz="2400" b="0" dirty="0" err="1"/>
              <a:t>Dcrit</a:t>
            </a:r>
            <a:r>
              <a:rPr lang="en-US" sz="2400" b="0" dirty="0"/>
              <a:t>?  </a:t>
            </a:r>
          </a:p>
          <a:p>
            <a:endParaRPr lang="en-US" sz="2400" b="0" dirty="0"/>
          </a:p>
          <a:p>
            <a:r>
              <a:rPr lang="en-US" sz="2400" b="0" dirty="0"/>
              <a:t>here is a tricky bit … remember lecture on hypothesis testing, we cannot prove that two things are equal so we are going to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/>
              <a:t> that the normality is met</a:t>
            </a:r>
          </a:p>
          <a:p>
            <a:endParaRPr lang="en-US" sz="2400" b="0" dirty="0"/>
          </a:p>
          <a:p>
            <a:r>
              <a:rPr lang="en-US" sz="2400" b="0" dirty="0"/>
              <a:t>which is why we call this </a:t>
            </a:r>
            <a:r>
              <a:rPr lang="en-US" sz="2400" dirty="0">
                <a:solidFill>
                  <a:srgbClr val="99CC00"/>
                </a:solidFill>
              </a:rPr>
              <a:t>assumption of normality</a:t>
            </a:r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6127-0A46-5041-9734-3812A79C4B9A}"/>
              </a:ext>
            </a:extLst>
          </p:cNvPr>
          <p:cNvSpPr/>
          <p:nvPr/>
        </p:nvSpPr>
        <p:spPr>
          <a:xfrm>
            <a:off x="531223" y="57912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kolmogorov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smirnov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185734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Two-sample Kolmogorov-Smirnov test</a:t>
            </a:r>
          </a:p>
          <a:p>
            <a:br>
              <a:rPr lang="en-GB" sz="2000" b="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data:  X and y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 = 0.19, p-value = 0.05410262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alternative hypothesis: two-sided</a:t>
            </a:r>
          </a:p>
          <a:p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#note that if you run the code you will have different D (because of the random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generation) but likely that your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pvalue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will always be above 0.05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5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Kolmogorov-Smirnov works well with </a:t>
            </a:r>
            <a:r>
              <a:rPr lang="en-US" sz="2400" dirty="0">
                <a:solidFill>
                  <a:srgbClr val="99CC00"/>
                </a:solidFill>
              </a:rPr>
              <a:t>sample size &gt; 50 </a:t>
            </a:r>
            <a:r>
              <a:rPr lang="en-US" sz="2400" b="0" dirty="0">
                <a:solidFill>
                  <a:srgbClr val="000000"/>
                </a:solidFill>
              </a:rPr>
              <a:t>but when the sample is smaller Shapiro-Wilks works best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Shapiro-Wilks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4150488" y="164802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x(i) is the </a:t>
            </a:r>
            <a:r>
              <a:rPr lang="en-US" sz="2400" dirty="0" err="1">
                <a:solidFill>
                  <a:srgbClr val="99CC00"/>
                </a:solidFill>
              </a:rPr>
              <a:t>ith</a:t>
            </a:r>
            <a:r>
              <a:rPr lang="en-US" sz="2400" dirty="0">
                <a:solidFill>
                  <a:srgbClr val="99CC00"/>
                </a:solidFill>
              </a:rPr>
              <a:t> order statistic 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693774">
            <a:off x="3272258" y="1935641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391107" y="3352800"/>
            <a:ext cx="5620152" cy="3349188"/>
            <a:chOff x="546961" y="2560353"/>
            <a:chExt cx="5620152" cy="334918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519349" y="2849695"/>
              <a:ext cx="2641550" cy="2062866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546961" y="5447876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5E67FE-1E3F-584F-B116-45291643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"/>
          <a:stretch/>
        </p:blipFill>
        <p:spPr>
          <a:xfrm>
            <a:off x="742447" y="2058135"/>
            <a:ext cx="3219953" cy="12507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44A557-E084-B24E-B440-7F8C51827A43}"/>
              </a:ext>
            </a:extLst>
          </p:cNvPr>
          <p:cNvGrpSpPr/>
          <p:nvPr/>
        </p:nvGrpSpPr>
        <p:grpSpPr>
          <a:xfrm>
            <a:off x="2362362" y="2722141"/>
            <a:ext cx="6286500" cy="3072145"/>
            <a:chOff x="2362362" y="2722141"/>
            <a:chExt cx="6286500" cy="3072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E1AD1A-B56C-C441-9096-99E5526B7545}"/>
                </a:ext>
              </a:extLst>
            </p:cNvPr>
            <p:cNvSpPr/>
            <p:nvPr/>
          </p:nvSpPr>
          <p:spPr>
            <a:xfrm>
              <a:off x="3522791" y="4316958"/>
              <a:ext cx="50798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m1, ..., </a:t>
              </a:r>
              <a:r>
                <a:rPr lang="en-US" dirty="0" err="1">
                  <a:solidFill>
                    <a:srgbClr val="99CC00"/>
                  </a:solidFill>
                </a:rPr>
                <a:t>mn</a:t>
              </a:r>
              <a:r>
                <a:rPr lang="en-US" dirty="0">
                  <a:solidFill>
                    <a:srgbClr val="99CC00"/>
                  </a:solidFill>
                </a:rPr>
                <a:t> </a:t>
              </a:r>
              <a:r>
                <a:rPr lang="en-US" b="0" dirty="0"/>
                <a:t>are the expected values of the order</a:t>
              </a:r>
            </a:p>
            <a:p>
              <a:r>
                <a:rPr lang="en-US" b="0" dirty="0"/>
                <a:t>statistics of independent and identically</a:t>
              </a:r>
            </a:p>
            <a:p>
              <a:r>
                <a:rPr lang="en-US" b="0" dirty="0"/>
                <a:t>distributed random variables sampled from the</a:t>
              </a:r>
            </a:p>
            <a:p>
              <a:r>
                <a:rPr lang="en-US" b="0" dirty="0"/>
                <a:t>standard normal distribution, and </a:t>
              </a:r>
              <a:r>
                <a:rPr lang="en-US" dirty="0">
                  <a:solidFill>
                    <a:srgbClr val="99CC00"/>
                  </a:solidFill>
                </a:rPr>
                <a:t>V </a:t>
              </a:r>
              <a:r>
                <a:rPr lang="en-US" b="0" dirty="0"/>
                <a:t>is the</a:t>
              </a:r>
            </a:p>
            <a:p>
              <a:r>
                <a:rPr lang="en-US" b="0" dirty="0"/>
                <a:t>covariance matrix of those order statistics.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412B7A-67E5-A047-9548-503F506B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362" y="3452506"/>
              <a:ext cx="6286500" cy="685800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D86993A-AA1C-0C4E-AE27-0396ED37E0BA}"/>
                </a:ext>
              </a:extLst>
            </p:cNvPr>
            <p:cNvSpPr/>
            <p:nvPr/>
          </p:nvSpPr>
          <p:spPr bwMode="auto">
            <a:xfrm rot="1427686" flipH="1">
              <a:off x="2845735" y="2722141"/>
              <a:ext cx="663925" cy="756801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7437C-EB6F-A846-A08F-521069DDB1F9}"/>
              </a:ext>
            </a:extLst>
          </p:cNvPr>
          <p:cNvSpPr/>
          <p:nvPr/>
        </p:nvSpPr>
        <p:spPr>
          <a:xfrm>
            <a:off x="4321320" y="2733445"/>
            <a:ext cx="482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SS (sum of squared difference)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911BCCB-D8C9-3248-89F7-0BBF9BF1E223}"/>
              </a:ext>
            </a:extLst>
          </p:cNvPr>
          <p:cNvSpPr/>
          <p:nvPr/>
        </p:nvSpPr>
        <p:spPr bwMode="auto">
          <a:xfrm rot="693774" flipH="1" flipV="1">
            <a:off x="3912058" y="3020015"/>
            <a:ext cx="496913" cy="15635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A0A38173-B5A9-F042-A03C-FF77DD0CD203}"/>
              </a:ext>
            </a:extLst>
          </p:cNvPr>
          <p:cNvSpPr/>
          <p:nvPr/>
        </p:nvSpPr>
        <p:spPr bwMode="auto">
          <a:xfrm>
            <a:off x="-235131" y="-130629"/>
            <a:ext cx="9379131" cy="7053943"/>
          </a:xfrm>
          <a:custGeom>
            <a:avLst/>
            <a:gdLst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2560320 w 9379131"/>
              <a:gd name="connsiteY2" fmla="*/ 6844938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101737 w 9379131"/>
              <a:gd name="connsiteY5" fmla="*/ 1985555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79131" h="7053943">
                <a:moveTo>
                  <a:pt x="0" y="78378"/>
                </a:moveTo>
                <a:lnTo>
                  <a:pt x="104502" y="7053943"/>
                </a:lnTo>
                <a:lnTo>
                  <a:pt x="5799908" y="6688184"/>
                </a:lnTo>
                <a:cubicBezTo>
                  <a:pt x="5799908" y="5747658"/>
                  <a:pt x="5982789" y="3971109"/>
                  <a:pt x="5982789" y="3030583"/>
                </a:cubicBezTo>
                <a:lnTo>
                  <a:pt x="4049485" y="2952206"/>
                </a:lnTo>
                <a:lnTo>
                  <a:pt x="4101737" y="1985555"/>
                </a:lnTo>
                <a:cubicBezTo>
                  <a:pt x="4868091" y="2168435"/>
                  <a:pt x="6992983" y="1959430"/>
                  <a:pt x="6322423" y="2978333"/>
                </a:cubicBezTo>
                <a:cubicBezTo>
                  <a:pt x="6000206" y="3988526"/>
                  <a:pt x="6148251" y="5468984"/>
                  <a:pt x="6061165" y="6714309"/>
                </a:cubicBezTo>
                <a:lnTo>
                  <a:pt x="9379131" y="6688183"/>
                </a:lnTo>
                <a:lnTo>
                  <a:pt x="9353005" y="0"/>
                </a:lnTo>
                <a:lnTo>
                  <a:pt x="0" y="78378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1033B9B-C14C-7B4D-8F1F-AA996325721C}"/>
              </a:ext>
            </a:extLst>
          </p:cNvPr>
          <p:cNvSpPr/>
          <p:nvPr/>
        </p:nvSpPr>
        <p:spPr bwMode="auto">
          <a:xfrm>
            <a:off x="3723735" y="2035369"/>
            <a:ext cx="2409701" cy="702118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more beefy but let’s go steps by steps …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3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E4C30-7F9D-FB49-881D-EECD59F89718}"/>
              </a:ext>
            </a:extLst>
          </p:cNvPr>
          <p:cNvSpPr/>
          <p:nvPr/>
        </p:nvSpPr>
        <p:spPr>
          <a:xfrm>
            <a:off x="762000" y="7620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3.83	3.16	4.70	3.97	2.03	2.87	3.65	5.09 </a:t>
            </a:r>
            <a:endParaRPr lang="en-GB" sz="2400" dirty="0">
              <a:effectLst/>
              <a:latin typeface="Helvetica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F920-DD5E-B547-9CF6-C90493DD950D}"/>
              </a:ext>
            </a:extLst>
          </p:cNvPr>
          <p:cNvSpPr txBox="1">
            <a:spLocks/>
          </p:cNvSpPr>
          <p:nvPr/>
        </p:nvSpPr>
        <p:spPr bwMode="auto">
          <a:xfrm>
            <a:off x="381000" y="1828800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comes from a normality distributed population?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488F-4AB0-2D4D-B01D-FA47A338DDF4}"/>
              </a:ext>
            </a:extLst>
          </p:cNvPr>
          <p:cNvGrpSpPr/>
          <p:nvPr/>
        </p:nvGrpSpPr>
        <p:grpSpPr>
          <a:xfrm>
            <a:off x="381000" y="3159649"/>
            <a:ext cx="9601200" cy="1147465"/>
            <a:chOff x="381000" y="3159649"/>
            <a:chExt cx="9601200" cy="114746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4853562-A317-D944-90A0-9D1B19A229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159649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1. order the data: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2C5FB3-B73F-D241-85C7-C41B40ECA54C}"/>
                </a:ext>
              </a:extLst>
            </p:cNvPr>
            <p:cNvSpPr/>
            <p:nvPr/>
          </p:nvSpPr>
          <p:spPr>
            <a:xfrm>
              <a:off x="762000" y="380553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FDE1DF-9FC1-3940-AEB9-8096D749CE67}"/>
              </a:ext>
            </a:extLst>
          </p:cNvPr>
          <p:cNvSpPr txBox="1">
            <a:spLocks/>
          </p:cNvSpPr>
          <p:nvPr/>
        </p:nvSpPr>
        <p:spPr bwMode="auto">
          <a:xfrm>
            <a:off x="390525" y="4602565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2. divide them in two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7C225-1C46-2046-943F-AB2B7F047CFE}"/>
              </a:ext>
            </a:extLst>
          </p:cNvPr>
          <p:cNvGrpSpPr/>
          <p:nvPr/>
        </p:nvGrpSpPr>
        <p:grpSpPr>
          <a:xfrm>
            <a:off x="390525" y="4096239"/>
            <a:ext cx="9220200" cy="1932011"/>
            <a:chOff x="390525" y="4096239"/>
            <a:chExt cx="9220200" cy="1932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02DEEE-6DD9-8C41-A38F-9C3E5D579C94}"/>
                </a:ext>
              </a:extLst>
            </p:cNvPr>
            <p:cNvSpPr/>
            <p:nvPr/>
          </p:nvSpPr>
          <p:spPr>
            <a:xfrm>
              <a:off x="390525" y="556658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79D9B5-3C41-1243-99A1-65F63EF84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86200" y="4096239"/>
              <a:ext cx="457200" cy="17011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1C304-9B86-EA42-B5B8-EDDAD9EEAF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4129911"/>
              <a:ext cx="571500" cy="1667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7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B46D0-0658-1043-A7DF-1903732412CC}"/>
              </a:ext>
            </a:extLst>
          </p:cNvPr>
          <p:cNvSpPr/>
          <p:nvPr/>
        </p:nvSpPr>
        <p:spPr>
          <a:xfrm>
            <a:off x="381000" y="3810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2.03	2.87	3.16	3.65		3.83	3.97	4.70	</a:t>
            </a:r>
            <a:r>
              <a:rPr lang="en-GB" sz="2400" dirty="0">
                <a:latin typeface="Helvetica" pitchFamily="2" charset="0"/>
              </a:rPr>
              <a:t>5.09 </a:t>
            </a:r>
            <a:r>
              <a:rPr lang="en-GB" sz="2400" dirty="0"/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E77A4-3C32-004A-916F-359E4A3ED44E}"/>
              </a:ext>
            </a:extLst>
          </p:cNvPr>
          <p:cNvGrpSpPr/>
          <p:nvPr/>
        </p:nvGrpSpPr>
        <p:grpSpPr>
          <a:xfrm>
            <a:off x="371061" y="765331"/>
            <a:ext cx="8153400" cy="3077962"/>
            <a:chOff x="371061" y="765331"/>
            <a:chExt cx="8153400" cy="30779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626F5B-8716-554E-99C4-BAA8EFAF3A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061" y="13716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3. compute di the differences between both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A260DB-7A32-804F-B07A-E9F2F51AE68D}"/>
                </a:ext>
              </a:extLst>
            </p:cNvPr>
            <p:cNvSpPr/>
            <p:nvPr/>
          </p:nvSpPr>
          <p:spPr bwMode="auto">
            <a:xfrm>
              <a:off x="2514600" y="810336"/>
              <a:ext cx="3581400" cy="75236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EEB824-EE6B-1B46-8CE7-4A5B4FFBFFB7}"/>
                </a:ext>
              </a:extLst>
            </p:cNvPr>
            <p:cNvSpPr/>
            <p:nvPr/>
          </p:nvSpPr>
          <p:spPr bwMode="auto">
            <a:xfrm>
              <a:off x="1676400" y="765331"/>
              <a:ext cx="5715000" cy="30216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4F42D9-5A4A-C24F-B2A4-72B2CF1896CC}"/>
                </a:ext>
              </a:extLst>
            </p:cNvPr>
            <p:cNvSpPr/>
            <p:nvPr/>
          </p:nvSpPr>
          <p:spPr bwMode="auto">
            <a:xfrm>
              <a:off x="864704" y="914400"/>
              <a:ext cx="7517296" cy="38015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B314B8-52CB-7B41-8AA8-92F308C5DBC2}"/>
                </a:ext>
              </a:extLst>
            </p:cNvPr>
            <p:cNvSpPr/>
            <p:nvPr/>
          </p:nvSpPr>
          <p:spPr>
            <a:xfrm>
              <a:off x="3972339" y="1904301"/>
              <a:ext cx="1143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0" dirty="0"/>
                <a:t>3.06	</a:t>
              </a:r>
            </a:p>
            <a:p>
              <a:r>
                <a:rPr lang="en-GB" sz="2400" b="0" dirty="0">
                  <a:latin typeface="Helvetica" pitchFamily="2" charset="0"/>
                </a:rPr>
                <a:t>1.83</a:t>
              </a:r>
            </a:p>
            <a:p>
              <a:r>
                <a:rPr lang="en-GB" sz="2400" b="0" dirty="0">
                  <a:latin typeface="Helvetica" pitchFamily="2" charset="0"/>
                </a:rPr>
                <a:t>0.81</a:t>
              </a:r>
            </a:p>
            <a:p>
              <a:r>
                <a:rPr lang="en-GB" sz="2400" b="0" dirty="0">
                  <a:latin typeface="Helvetica" pitchFamily="2" charset="0"/>
                </a:rPr>
                <a:t>0.18</a:t>
              </a:r>
            </a:p>
            <a:p>
              <a:r>
                <a:rPr lang="en-GB" sz="2400" b="0" dirty="0">
                  <a:latin typeface="Helvetica" pitchFamily="2" charset="0"/>
                </a:rPr>
                <a:t> </a:t>
              </a:r>
              <a:r>
                <a:rPr lang="en-GB" sz="2400" b="0" dirty="0"/>
                <a:t> 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74849F-2F18-034B-805E-32E85E0E9717}"/>
              </a:ext>
            </a:extLst>
          </p:cNvPr>
          <p:cNvSpPr txBox="1">
            <a:spLocks/>
          </p:cNvSpPr>
          <p:nvPr/>
        </p:nvSpPr>
        <p:spPr bwMode="auto">
          <a:xfrm>
            <a:off x="394252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4. multiply each of these by </a:t>
            </a:r>
            <a:r>
              <a:rPr lang="en-US" b="0" dirty="0" err="1">
                <a:latin typeface="Arial" charset="0"/>
                <a:cs typeface="Arial" charset="0"/>
              </a:rPr>
              <a:t>ai</a:t>
            </a:r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50FE8C-C095-0543-B249-7B589F53EC17}"/>
              </a:ext>
            </a:extLst>
          </p:cNvPr>
          <p:cNvSpPr/>
          <p:nvPr/>
        </p:nvSpPr>
        <p:spPr bwMode="auto">
          <a:xfrm>
            <a:off x="3941535" y="602106"/>
            <a:ext cx="1011465" cy="120318"/>
          </a:xfrm>
          <a:custGeom>
            <a:avLst/>
            <a:gdLst>
              <a:gd name="connsiteX0" fmla="*/ 4591878 w 4591878"/>
              <a:gd name="connsiteY0" fmla="*/ 0 h 258696"/>
              <a:gd name="connsiteX1" fmla="*/ 1590261 w 4591878"/>
              <a:gd name="connsiteY1" fmla="*/ 258418 h 258696"/>
              <a:gd name="connsiteX2" fmla="*/ 0 w 4591878"/>
              <a:gd name="connsiteY2" fmla="*/ 39757 h 25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878" h="258696">
                <a:moveTo>
                  <a:pt x="4591878" y="0"/>
                </a:moveTo>
                <a:cubicBezTo>
                  <a:pt x="3473726" y="125896"/>
                  <a:pt x="2355574" y="251792"/>
                  <a:pt x="1590261" y="258418"/>
                </a:cubicBezTo>
                <a:cubicBezTo>
                  <a:pt x="824948" y="265044"/>
                  <a:pt x="412474" y="152400"/>
                  <a:pt x="0" y="39757"/>
                </a:cubicBezTo>
              </a:path>
            </a:pathLst>
          </a:custGeom>
          <a:noFill/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4B456-5AAD-1947-8EA1-EFF4A4D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137166"/>
            <a:ext cx="8140700" cy="165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EF026-D4FD-D040-9DB9-FE25EC21CAB7}"/>
              </a:ext>
            </a:extLst>
          </p:cNvPr>
          <p:cNvSpPr/>
          <p:nvPr/>
        </p:nvSpPr>
        <p:spPr>
          <a:xfrm>
            <a:off x="8157265" y="2603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62DB4-427C-C94C-BDF0-55909C3FCE7A}"/>
              </a:ext>
            </a:extLst>
          </p:cNvPr>
          <p:cNvSpPr/>
          <p:nvPr/>
        </p:nvSpPr>
        <p:spPr>
          <a:xfrm>
            <a:off x="402246" y="49083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good new we have </a:t>
            </a:r>
            <a:r>
              <a:rPr lang="en-US" sz="2400" b="0" dirty="0" err="1">
                <a:solidFill>
                  <a:srgbClr val="000000"/>
                </a:solidFill>
              </a:rPr>
              <a:t>shapiro-wilk</a:t>
            </a:r>
            <a:r>
              <a:rPr lang="en-US" sz="2400" b="0" dirty="0">
                <a:solidFill>
                  <a:srgbClr val="000000"/>
                </a:solidFill>
              </a:rPr>
              <a:t> table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FD8F-D1D4-144E-8BD2-E7A86804205B}"/>
              </a:ext>
            </a:extLst>
          </p:cNvPr>
          <p:cNvSpPr/>
          <p:nvPr/>
        </p:nvSpPr>
        <p:spPr>
          <a:xfrm>
            <a:off x="21167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3.06	</a:t>
            </a:r>
          </a:p>
          <a:p>
            <a:r>
              <a:rPr lang="en-GB" sz="2400" b="0" dirty="0">
                <a:latin typeface="Helvetica" pitchFamily="2" charset="0"/>
              </a:rPr>
              <a:t>1.83</a:t>
            </a:r>
          </a:p>
          <a:p>
            <a:r>
              <a:rPr lang="en-GB" sz="2400" b="0" dirty="0">
                <a:latin typeface="Helvetica" pitchFamily="2" charset="0"/>
              </a:rPr>
              <a:t>0.81</a:t>
            </a:r>
          </a:p>
          <a:p>
            <a:r>
              <a:rPr lang="en-GB" sz="2400" b="0" dirty="0">
                <a:latin typeface="Helvetica" pitchFamily="2" charset="0"/>
              </a:rPr>
              <a:t>0.18</a:t>
            </a:r>
          </a:p>
          <a:p>
            <a:r>
              <a:rPr lang="en-GB" sz="2400" b="0" dirty="0">
                <a:latin typeface="Helvetica" pitchFamily="2" charset="0"/>
              </a:rPr>
              <a:t> </a:t>
            </a:r>
            <a:r>
              <a:rPr lang="en-GB" sz="2400" b="0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276B3-3864-C340-AD7E-752E86376E96}"/>
              </a:ext>
            </a:extLst>
          </p:cNvPr>
          <p:cNvSpPr/>
          <p:nvPr/>
        </p:nvSpPr>
        <p:spPr>
          <a:xfrm>
            <a:off x="35645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0.6052</a:t>
            </a:r>
          </a:p>
          <a:p>
            <a:pPr fontAlgn="t"/>
            <a:r>
              <a:rPr lang="en-GB" sz="2400" b="0" dirty="0"/>
              <a:t>0.3164</a:t>
            </a:r>
          </a:p>
          <a:p>
            <a:pPr fontAlgn="t"/>
            <a:r>
              <a:rPr lang="en-GB" sz="2400" b="0" dirty="0"/>
              <a:t>0.1743</a:t>
            </a:r>
          </a:p>
          <a:p>
            <a:pPr fontAlgn="t"/>
            <a:r>
              <a:rPr lang="en-GB" sz="2400" b="0" dirty="0"/>
              <a:t>0.0561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F6047-41F8-BB4E-8E32-F09AB4516103}"/>
              </a:ext>
            </a:extLst>
          </p:cNvPr>
          <p:cNvSpPr/>
          <p:nvPr/>
        </p:nvSpPr>
        <p:spPr>
          <a:xfrm>
            <a:off x="3869346" y="3124200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 err="1"/>
              <a:t>ai</a:t>
            </a:r>
            <a:endParaRPr lang="en-GB" sz="24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88B7F-792D-B441-887A-6991773510B2}"/>
              </a:ext>
            </a:extLst>
          </p:cNvPr>
          <p:cNvSpPr/>
          <p:nvPr/>
        </p:nvSpPr>
        <p:spPr>
          <a:xfrm>
            <a:off x="3107346" y="3750175"/>
            <a:ext cx="114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B81AC-40BE-D44F-A274-D9F2153A21E0}"/>
              </a:ext>
            </a:extLst>
          </p:cNvPr>
          <p:cNvSpPr/>
          <p:nvPr/>
        </p:nvSpPr>
        <p:spPr>
          <a:xfrm>
            <a:off x="5317146" y="3656682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1.851912</a:t>
            </a:r>
          </a:p>
          <a:p>
            <a:pPr fontAlgn="t"/>
            <a:r>
              <a:rPr lang="en-GB" sz="2400" b="0" dirty="0"/>
              <a:t>0.579012</a:t>
            </a:r>
          </a:p>
          <a:p>
            <a:pPr fontAlgn="t"/>
            <a:r>
              <a:rPr lang="en-GB" sz="2400" b="0" dirty="0"/>
              <a:t>0.141183</a:t>
            </a:r>
          </a:p>
          <a:p>
            <a:pPr fontAlgn="t"/>
            <a:r>
              <a:rPr lang="en-GB" sz="2400" b="0" dirty="0"/>
              <a:t>0.010098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67FC9-619C-024E-8704-97F7172C4752}"/>
              </a:ext>
            </a:extLst>
          </p:cNvPr>
          <p:cNvSpPr/>
          <p:nvPr/>
        </p:nvSpPr>
        <p:spPr>
          <a:xfrm>
            <a:off x="4760886" y="3645094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endParaRPr lang="en-GB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AF855-9799-6A43-8AE0-5E88F5E12354}"/>
              </a:ext>
            </a:extLst>
          </p:cNvPr>
          <p:cNvSpPr/>
          <p:nvPr/>
        </p:nvSpPr>
        <p:spPr>
          <a:xfrm>
            <a:off x="4760886" y="5633497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total: </a:t>
            </a:r>
            <a:r>
              <a:rPr lang="en-GB" sz="2400" dirty="0"/>
              <a:t>2.582205</a:t>
            </a:r>
            <a:endParaRPr lang="en-GB" sz="2400" dirty="0">
              <a:latin typeface="Arial" panose="020B0604020202020204" pitchFamily="34" charset="0"/>
            </a:endParaRPr>
          </a:p>
          <a:p>
            <a:pPr fontAlgn="t"/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3D83B-3CCA-1049-8D20-81367DC53C2E}"/>
              </a:ext>
            </a:extLst>
          </p:cNvPr>
          <p:cNvCxnSpPr>
            <a:cxnSpLocks/>
          </p:cNvCxnSpPr>
          <p:nvPr/>
        </p:nvCxnSpPr>
        <p:spPr bwMode="auto">
          <a:xfrm>
            <a:off x="6018186" y="5245294"/>
            <a:ext cx="0" cy="264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4F1FD-21E7-514C-AE83-7038F2A1AA9D}"/>
              </a:ext>
            </a:extLst>
          </p:cNvPr>
          <p:cNvSpPr/>
          <p:nvPr/>
        </p:nvSpPr>
        <p:spPr>
          <a:xfrm>
            <a:off x="2307246" y="319501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18632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3F7D4-697A-AF44-A592-406AD846F8FD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5. Divide it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1A492-E65B-CF4F-A951-154987E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229600" cy="1524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B356E-312D-D743-B1CA-22DD6B7C99E8}"/>
              </a:ext>
            </a:extLst>
          </p:cNvPr>
          <p:cNvSpPr txBox="1">
            <a:spLocks/>
          </p:cNvSpPr>
          <p:nvPr/>
        </p:nvSpPr>
        <p:spPr bwMode="auto">
          <a:xfrm>
            <a:off x="381000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6. from the reference table of W (another table yeah!),</a:t>
            </a:r>
          </a:p>
          <a:p>
            <a:r>
              <a:rPr lang="en-US" b="0" dirty="0" err="1">
                <a:latin typeface="Arial" charset="0"/>
                <a:cs typeface="Arial" charset="0"/>
              </a:rPr>
              <a:t>Wcrit</a:t>
            </a:r>
            <a:r>
              <a:rPr lang="en-US" b="0" dirty="0">
                <a:latin typeface="Arial" charset="0"/>
                <a:cs typeface="Arial" charset="0"/>
              </a:rPr>
              <a:t>(n=8 at 0.05)=0.818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0.983&gt;</a:t>
            </a:r>
            <a:r>
              <a:rPr lang="en-US" b="0" dirty="0" err="1">
                <a:latin typeface="Arial" charset="0"/>
                <a:cs typeface="Arial" charset="0"/>
              </a:rPr>
              <a:t>Wcrit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3057B-89AA-804F-9AAA-131DBD4D33E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0.983&gt;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Wcrit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so we cannot reject null hypothesis, so we </a:t>
            </a:r>
            <a:r>
              <a:rPr lang="en-US" dirty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data follows a normal distribution</a:t>
            </a:r>
          </a:p>
          <a:p>
            <a:endParaRPr lang="en-US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(if &lt;) we could reject the null hypothesis and conclude with 95% confidence that that the data are not normally distributed</a:t>
            </a:r>
          </a:p>
          <a:p>
            <a:endParaRPr lang="en-GB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we search for value below a critical level to reject the null, this is quite different from the results using the Kolmogorov-Smirnov test where this is the opposite</a:t>
            </a:r>
            <a:endParaRPr lang="en-US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1BC-7135-A246-84F0-B8B32E3FE45B}"/>
              </a:ext>
            </a:extLst>
          </p:cNvPr>
          <p:cNvSpPr/>
          <p:nvPr/>
        </p:nvSpPr>
        <p:spPr>
          <a:xfrm>
            <a:off x="427034" y="58674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shapiro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wilk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304629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&lt;-c(3.83, 3.16, 4.70, 3.97, 2.03, 2.87, 3.65, 5.09)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shapiro.test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Shapiro-Wilk normality test</a:t>
            </a:r>
          </a:p>
          <a:p>
            <a:br>
              <a:rPr lang="en-GB" sz="240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data:  y</a:t>
            </a: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W = 0.98317, p-value = 0.9769</a:t>
            </a: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= we cannot reject the null hypothesis and we assume the data is normally distributed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homogeneity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B059-9D90-8B43-A47C-4C001B16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063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ANOVA we did when we tried to check if chocolate improves memorization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228600"/>
            <a:ext cx="822960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Courier" pitchFamily="2" charset="0"/>
              </a:rPr>
              <a:t># we ran the one-way </a:t>
            </a:r>
            <a:r>
              <a:rPr lang="en-US" sz="2400" b="0" dirty="0" err="1">
                <a:latin typeface="Courier" pitchFamily="2" charset="0"/>
              </a:rPr>
              <a:t>anova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 err="1">
                <a:latin typeface="Courier" pitchFamily="2" charset="0"/>
              </a:rPr>
              <a:t>dat</a:t>
            </a:r>
            <a:r>
              <a:rPr lang="en-US" sz="2400" b="0" dirty="0">
                <a:latin typeface="Courier" pitchFamily="2" charset="0"/>
              </a:rPr>
              <a:t> = </a:t>
            </a:r>
            <a:r>
              <a:rPr lang="en-US" sz="2400" b="0" dirty="0" err="1">
                <a:latin typeface="Courier" pitchFamily="2" charset="0"/>
              </a:rPr>
              <a:t>read.csv</a:t>
            </a:r>
            <a:r>
              <a:rPr lang="en-US" sz="2400" b="0" dirty="0">
                <a:latin typeface="Courier" pitchFamily="2" charset="0"/>
              </a:rPr>
              <a:t>("HCIXP-</a:t>
            </a:r>
            <a:r>
              <a:rPr lang="en-US" sz="2400" b="0" dirty="0" err="1">
                <a:latin typeface="Courier" pitchFamily="2" charset="0"/>
              </a:rPr>
              <a:t>anova.csv</a:t>
            </a:r>
            <a:r>
              <a:rPr lang="en-US" sz="2400" b="0" dirty="0">
                <a:latin typeface="Courier" pitchFamily="2" charset="0"/>
              </a:rPr>
              <a:t>", header = TRUE)</a:t>
            </a:r>
          </a:p>
          <a:p>
            <a:r>
              <a:rPr lang="en-US" sz="2400" b="0" dirty="0">
                <a:latin typeface="Courier" pitchFamily="2" charset="0"/>
              </a:rPr>
              <a:t>library(</a:t>
            </a:r>
            <a:r>
              <a:rPr lang="en-US" sz="2400" b="0" dirty="0" err="1">
                <a:latin typeface="Courier" pitchFamily="2" charset="0"/>
              </a:rPr>
              <a:t>ez</a:t>
            </a:r>
            <a:r>
              <a:rPr lang="en-US" sz="2400" b="0" dirty="0">
                <a:latin typeface="Courier" pitchFamily="2" charset="0"/>
              </a:rPr>
              <a:t>)</a:t>
            </a:r>
          </a:p>
          <a:p>
            <a:r>
              <a:rPr lang="en-US" sz="2400" b="0" dirty="0" err="1">
                <a:latin typeface="Courier" pitchFamily="2" charset="0"/>
              </a:rPr>
              <a:t>ezANOVA</a:t>
            </a:r>
            <a:r>
              <a:rPr lang="en-US" sz="2400" b="0" dirty="0">
                <a:latin typeface="Courier" pitchFamily="2" charset="0"/>
              </a:rPr>
              <a:t>(</a:t>
            </a:r>
            <a:r>
              <a:rPr lang="en-US" sz="2400" b="0" dirty="0" err="1">
                <a:latin typeface="Courier" pitchFamily="2" charset="0"/>
              </a:rPr>
              <a:t>dat,id,between</a:t>
            </a:r>
            <a:r>
              <a:rPr lang="en-US" sz="2400" b="0" dirty="0">
                <a:latin typeface="Courier" pitchFamily="2" charset="0"/>
              </a:rPr>
              <a:t>=</a:t>
            </a:r>
            <a:r>
              <a:rPr lang="en-US" sz="2400" b="0" dirty="0" err="1">
                <a:latin typeface="Courier" pitchFamily="2" charset="0"/>
              </a:rPr>
              <a:t>group,dv</a:t>
            </a:r>
            <a:r>
              <a:rPr lang="en-US" sz="2400" b="0" dirty="0">
                <a:latin typeface="Courier" pitchFamily="2" charset="0"/>
              </a:rPr>
              <a:t>=score)</a:t>
            </a:r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Effect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group   2  57 154.8886 9.056612e-24     * 0.8445923</a:t>
            </a:r>
          </a:p>
          <a:p>
            <a:b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$`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Levene's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Test for Homogeneity of Variance`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         p p&lt;.05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1   2  57 1.433333 29.3 1.394198 0.2563608  </a:t>
            </a:r>
          </a:p>
          <a:p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F70F4-0342-A343-BC1B-CC27357A5542}"/>
              </a:ext>
            </a:extLst>
          </p:cNvPr>
          <p:cNvSpPr/>
          <p:nvPr/>
        </p:nvSpPr>
        <p:spPr bwMode="auto">
          <a:xfrm>
            <a:off x="457200" y="4495800"/>
            <a:ext cx="8001000" cy="20574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into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assumption of normality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of homogeneity 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see what to do otherwise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4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1336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the </a:t>
            </a:r>
            <a:r>
              <a:rPr lang="en-US" sz="2400" b="0" dirty="0" err="1">
                <a:solidFill>
                  <a:srgbClr val="000000"/>
                </a:solidFill>
              </a:rPr>
              <a:t>levene’s</a:t>
            </a:r>
            <a:r>
              <a:rPr lang="en-US" sz="2400" b="0" dirty="0">
                <a:solidFill>
                  <a:srgbClr val="000000"/>
                </a:solidFill>
              </a:rPr>
              <a:t> test checks for </a:t>
            </a:r>
            <a:r>
              <a:rPr lang="en-US" sz="2400" dirty="0">
                <a:solidFill>
                  <a:srgbClr val="99CC00"/>
                </a:solidFill>
              </a:rPr>
              <a:t>homogeneity of variances</a:t>
            </a:r>
            <a:r>
              <a:rPr lang="en-US" sz="2400" b="0" dirty="0">
                <a:solidFill>
                  <a:srgbClr val="000000"/>
                </a:solidFill>
              </a:rPr>
              <a:t> (null hypothesis is that all variances are equal)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we won’t go in detail with this test but the most important is this: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	if p-value &lt;  0.05 means variances not equal and 	parametric tests such as ANOVA </a:t>
            </a:r>
            <a:r>
              <a:rPr lang="en-US" sz="2400" dirty="0">
                <a:solidFill>
                  <a:srgbClr val="FF9900"/>
                </a:solidFill>
              </a:rPr>
              <a:t>are not suited</a:t>
            </a:r>
            <a:r>
              <a:rPr lang="en-US" sz="2400" b="0" dirty="0">
                <a:solidFill>
                  <a:srgbClr val="000000"/>
                </a:solidFill>
              </a:rPr>
              <a:t> 	(need non-parametric tests)</a:t>
            </a:r>
          </a:p>
        </p:txBody>
      </p:sp>
    </p:spTree>
    <p:extLst>
      <p:ext uri="{BB962C8B-B14F-4D97-AF65-F5344CB8AC3E}">
        <p14:creationId xmlns:p14="http://schemas.microsoft.com/office/powerpoint/2010/main" val="404708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2579914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we know how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to check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our data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… now what?</a:t>
            </a:r>
          </a:p>
        </p:txBody>
      </p:sp>
    </p:spTree>
    <p:extLst>
      <p:ext uri="{BB962C8B-B14F-4D97-AF65-F5344CB8AC3E}">
        <p14:creationId xmlns:p14="http://schemas.microsoft.com/office/powerpoint/2010/main" val="1836475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but if your data is not normally distributed you could also try to make it normal using </a:t>
            </a:r>
            <a:r>
              <a:rPr lang="en-US" sz="2400" dirty="0">
                <a:solidFill>
                  <a:srgbClr val="99CC00"/>
                </a:solidFill>
              </a:rPr>
              <a:t>transformations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dirty="0"/>
              <a:t>…</a:t>
            </a:r>
            <a:r>
              <a:rPr lang="en-US" sz="2400" b="0" dirty="0"/>
              <a:t> more generally because parametric tests are more robust than non-parametric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08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987143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694989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226240" y="13716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left skewed::</a:t>
            </a:r>
          </a:p>
          <a:p>
            <a:r>
              <a:rPr lang="en-US" sz="2400" dirty="0">
                <a:solidFill>
                  <a:srgbClr val="99CC00"/>
                </a:solidFill>
              </a:rPr>
              <a:t>square root, cube root, log</a:t>
            </a:r>
          </a:p>
        </p:txBody>
      </p:sp>
    </p:spTree>
    <p:extLst>
      <p:ext uri="{BB962C8B-B14F-4D97-AF65-F5344CB8AC3E}">
        <p14:creationId xmlns:p14="http://schemas.microsoft.com/office/powerpoint/2010/main" val="30225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4548050" y="12954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1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right skewed::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99CC00"/>
                </a:solidFill>
              </a:rPr>
              <a:t>square, cube root and logarithmic</a:t>
            </a:r>
          </a:p>
        </p:txBody>
      </p:sp>
    </p:spTree>
    <p:extLst>
      <p:ext uri="{BB962C8B-B14F-4D97-AF65-F5344CB8AC3E}">
        <p14:creationId xmlns:p14="http://schemas.microsoft.com/office/powerpoint/2010/main" val="40549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7D19-DD7E-E54D-A527-5804405F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778" r="9782" b="9333"/>
          <a:stretch/>
        </p:blipFill>
        <p:spPr>
          <a:xfrm>
            <a:off x="1055369" y="609600"/>
            <a:ext cx="703326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6677B-2B8B-0841-B2F1-DB880CE8B555}"/>
              </a:ext>
            </a:extLst>
          </p:cNvPr>
          <p:cNvSpPr/>
          <p:nvPr/>
        </p:nvSpPr>
        <p:spPr>
          <a:xfrm>
            <a:off x="838200" y="25146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tests we have seen so far (t-test, </a:t>
            </a:r>
            <a:r>
              <a:rPr lang="en-US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) assume that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and have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2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828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skewed distributions could come from </a:t>
            </a:r>
            <a:r>
              <a:rPr lang="en-US" sz="2400" dirty="0">
                <a:solidFill>
                  <a:srgbClr val="FF9900"/>
                </a:solidFill>
              </a:rPr>
              <a:t>outliers</a:t>
            </a:r>
            <a:r>
              <a:rPr lang="en-US" sz="2400" b="0" dirty="0">
                <a:solidFill>
                  <a:srgbClr val="000000"/>
                </a:solidFill>
              </a:rPr>
              <a:t> so make sure to get rid of them!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it does not work …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838200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&lt;-c(1.0, 1.2, 1.1, 1.1, 2.4, 2.2, 2.6, 4.1, 5.0, 10.0, 4.0, 4.1, 4.2, 4.1, 5.1, 4.5, 5.0, 15.2, 10.0, 20.0, 1.1, 1.1, 1.2, 1.6, 2.2, 3.0, 4.0, 10.5)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qqnorm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qqline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 = sqrt(y) #cube root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y_cub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 = sign(y) * abs(y)^(1/3) #square root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y_log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 = log(y) #logarithm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# you can now try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qqnorm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y_log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qqline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y_log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35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28600" y="42672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you have tried everything and still not good?</a:t>
            </a:r>
          </a:p>
        </p:txBody>
      </p:sp>
    </p:spTree>
    <p:extLst>
      <p:ext uri="{BB962C8B-B14F-4D97-AF65-F5344CB8AC3E}">
        <p14:creationId xmlns:p14="http://schemas.microsoft.com/office/powerpoint/2010/main" val="328790813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92C8D-A5DF-BB49-AAAE-CA6070EDDB5A}"/>
              </a:ext>
            </a:extLst>
          </p:cNvPr>
          <p:cNvGrpSpPr/>
          <p:nvPr/>
        </p:nvGrpSpPr>
        <p:grpSpPr>
          <a:xfrm>
            <a:off x="59029" y="76201"/>
            <a:ext cx="9084971" cy="6781800"/>
            <a:chOff x="59029" y="76201"/>
            <a:chExt cx="9084971" cy="67818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2ADFD7-1E22-0842-AAAE-A052DF377F8C}"/>
                </a:ext>
              </a:extLst>
            </p:cNvPr>
            <p:cNvSpPr/>
            <p:nvPr/>
          </p:nvSpPr>
          <p:spPr bwMode="auto">
            <a:xfrm>
              <a:off x="5960791" y="76201"/>
              <a:ext cx="3183209" cy="67818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D4B2B-F5E4-394B-AE76-A492C552CA20}"/>
                </a:ext>
              </a:extLst>
            </p:cNvPr>
            <p:cNvSpPr/>
            <p:nvPr/>
          </p:nvSpPr>
          <p:spPr bwMode="auto">
            <a:xfrm>
              <a:off x="59029" y="278366"/>
              <a:ext cx="2290469" cy="651651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354F01D-A7CA-574B-B432-DBBF2D981F62}"/>
                </a:ext>
              </a:extLst>
            </p:cNvPr>
            <p:cNvSpPr/>
            <p:nvPr/>
          </p:nvSpPr>
          <p:spPr bwMode="auto">
            <a:xfrm>
              <a:off x="2251205" y="245286"/>
              <a:ext cx="3831487" cy="183972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0FF0DE-784F-124D-9672-5A70601C5955}"/>
              </a:ext>
            </a:extLst>
          </p:cNvPr>
          <p:cNvSpPr/>
          <p:nvPr/>
        </p:nvSpPr>
        <p:spPr bwMode="auto">
          <a:xfrm>
            <a:off x="2317000" y="1975855"/>
            <a:ext cx="2763074" cy="816246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82F07BB1-631F-1D46-8197-EA417AC1AE70}"/>
              </a:ext>
            </a:extLst>
          </p:cNvPr>
          <p:cNvSpPr txBox="1">
            <a:spLocks/>
          </p:cNvSpPr>
          <p:nvPr/>
        </p:nvSpPr>
        <p:spPr bwMode="auto">
          <a:xfrm>
            <a:off x="-8288" y="783674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we can choose between </a:t>
            </a:r>
            <a:r>
              <a:rPr lang="en-US" sz="3600" dirty="0">
                <a:solidFill>
                  <a:srgbClr val="99CC00"/>
                </a:solidFill>
              </a:rPr>
              <a:t>parametric</a:t>
            </a:r>
            <a:r>
              <a:rPr lang="en-US" sz="3600" b="0" dirty="0">
                <a:solidFill>
                  <a:srgbClr val="FFFFFF"/>
                </a:solidFill>
              </a:rPr>
              <a:t> (normal) or </a:t>
            </a:r>
            <a:r>
              <a:rPr lang="en-US" sz="3600" dirty="0">
                <a:solidFill>
                  <a:srgbClr val="99CC00"/>
                </a:solidFill>
              </a:rPr>
              <a:t>non-parametric </a:t>
            </a:r>
            <a:r>
              <a:rPr lang="en-US" sz="3600" b="0" dirty="0">
                <a:solidFill>
                  <a:srgbClr val="FFFFFF"/>
                </a:solidFill>
              </a:rPr>
              <a:t>(skewed) test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6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2578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acupuncture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C570B-4647-2D47-8CC4-BD1B528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223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481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51E77-B5B4-4446-9B32-D6ACE56DA9CC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</a:rPr>
              <a:t>(a sentence that can derive a test) 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842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4E62B-ED85-AF47-AC24-BB06C8BC03C6}"/>
              </a:ext>
            </a:extLst>
          </p:cNvPr>
          <p:cNvSpPr txBox="1">
            <a:spLocks/>
          </p:cNvSpPr>
          <p:nvPr/>
        </p:nvSpPr>
        <p:spPr>
          <a:xfrm>
            <a:off x="1219200" y="2927493"/>
            <a:ext cx="67818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H = sticking needles in place XX of a participants will reduce their back pain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4594DB-A510-6946-A9F7-277E8E767913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sentence that can derive a test) </a:t>
            </a:r>
          </a:p>
        </p:txBody>
      </p:sp>
    </p:spTree>
    <p:extLst>
      <p:ext uri="{BB962C8B-B14F-4D97-AF65-F5344CB8AC3E}">
        <p14:creationId xmlns:p14="http://schemas.microsoft.com/office/powerpoint/2010/main" val="4040586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C74958A-D12C-324E-B70F-657ED20A4875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14707B-7458-C942-B727-C49C156D1880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3722343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receive acupuncture treatment</a:t>
            </a:r>
          </a:p>
          <a:p>
            <a:pPr algn="ctr"/>
            <a:r>
              <a:rPr lang="en-US" b="0" kern="0" dirty="0"/>
              <a:t>condition 2: do no receive acupuncture treatment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BF06-E0F4-CC4A-979E-1C8490BFC87B}"/>
              </a:ext>
            </a:extLst>
          </p:cNvPr>
          <p:cNvSpPr/>
          <p:nvPr/>
        </p:nvSpPr>
        <p:spPr>
          <a:xfrm>
            <a:off x="3276600" y="332555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would that really work?</a:t>
            </a:r>
          </a:p>
        </p:txBody>
      </p:sp>
    </p:spTree>
    <p:extLst>
      <p:ext uri="{BB962C8B-B14F-4D97-AF65-F5344CB8AC3E}">
        <p14:creationId xmlns:p14="http://schemas.microsoft.com/office/powerpoint/2010/main" val="1248443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instead of acupuncture, imagine another treatment for back pain such as …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2B6CA-B849-0C4D-B672-4C98F4D22769}"/>
              </a:ext>
            </a:extLst>
          </p:cNvPr>
          <p:cNvGrpSpPr/>
          <p:nvPr/>
        </p:nvGrpSpPr>
        <p:grpSpPr>
          <a:xfrm>
            <a:off x="457200" y="3136568"/>
            <a:ext cx="7391400" cy="3182734"/>
            <a:chOff x="457200" y="3136568"/>
            <a:chExt cx="7391400" cy="31827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2FB06B-BFE9-CA46-96DE-2102F518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38166">
              <a:off x="1228424" y="4909602"/>
              <a:ext cx="1409700" cy="1409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9E5141-199D-9D42-84E3-A3CB756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2480201" y="3966929"/>
              <a:ext cx="1409700" cy="1409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0458C-4C3A-564C-B25D-DD786D44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3550879" y="4909601"/>
              <a:ext cx="1409700" cy="1409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8D5317-B3B6-584C-9D69-533787EA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4810641" y="3816013"/>
              <a:ext cx="1409700" cy="1409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FFF3F9-5E28-5540-872A-7D4FB88C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">
              <a:off x="5980900" y="4835188"/>
              <a:ext cx="1409700" cy="1409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C34FB4-EED0-4941-B93B-56555408EDF9}"/>
                </a:ext>
              </a:extLst>
            </p:cNvPr>
            <p:cNvSpPr/>
            <p:nvPr/>
          </p:nvSpPr>
          <p:spPr>
            <a:xfrm>
              <a:off x="457200" y="3136568"/>
              <a:ext cx="7391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>
                  <a:solidFill>
                    <a:srgbClr val="000000"/>
                  </a:solidFill>
                </a:rPr>
                <a:t>rubbing photos of Nicolas Cage on patients’ body improve back pain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03C944-B4F8-A341-A727-4C7A45C09436}"/>
              </a:ext>
            </a:extLst>
          </p:cNvPr>
          <p:cNvGrpSpPr/>
          <p:nvPr/>
        </p:nvGrpSpPr>
        <p:grpSpPr>
          <a:xfrm>
            <a:off x="370823" y="3810000"/>
            <a:ext cx="6791977" cy="2743200"/>
            <a:chOff x="370823" y="3810000"/>
            <a:chExt cx="6791977" cy="274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37A8C-3616-B14E-97A5-99A01EDA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23" y="3810000"/>
              <a:ext cx="5189253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8E768-0E7E-664C-9120-3390A0E138ED}"/>
                </a:ext>
              </a:extLst>
            </p:cNvPr>
            <p:cNvSpPr/>
            <p:nvPr/>
          </p:nvSpPr>
          <p:spPr>
            <a:xfrm>
              <a:off x="5486400" y="4876800"/>
              <a:ext cx="1676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  <a:latin typeface="Arial"/>
                  <a:cs typeface="Arial"/>
                </a:rPr>
                <a:t>… or that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1F0E77-C389-A442-870E-C81E113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65062"/>
            <a:ext cx="5041900" cy="3535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FEB88F-8D03-C343-9923-F903816F65E1}"/>
              </a:ext>
            </a:extLst>
          </p:cNvPr>
          <p:cNvSpPr/>
          <p:nvPr/>
        </p:nvSpPr>
        <p:spPr>
          <a:xfrm>
            <a:off x="679449" y="1295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but if we have </a:t>
            </a: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distributions like this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724400"/>
            <a:ext cx="609600" cy="609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057400" y="1524000"/>
            <a:ext cx="4595490" cy="3124200"/>
            <a:chOff x="1828800" y="762000"/>
            <a:chExt cx="4595490" cy="3124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7BD0A24-D465-BC49-B3C8-26914EAC5BCF}"/>
                </a:ext>
              </a:extLst>
            </p:cNvPr>
            <p:cNvGrpSpPr/>
            <p:nvPr/>
          </p:nvGrpSpPr>
          <p:grpSpPr>
            <a:xfrm>
              <a:off x="1828800" y="762000"/>
              <a:ext cx="4595490" cy="3124200"/>
              <a:chOff x="1905000" y="900014"/>
              <a:chExt cx="5334000" cy="362626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A6EEBF-F4CA-6C48-BD27-7C8C3A5E2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0122BD0-417B-4741-ADE2-23AD95E5F6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399" y="900014"/>
                <a:ext cx="0" cy="36262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27005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1139009" y="5867596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does it prove rubbing photos of NC is the miracle treatment?</a:t>
            </a:r>
          </a:p>
        </p:txBody>
      </p:sp>
    </p:spTree>
    <p:extLst>
      <p:ext uri="{BB962C8B-B14F-4D97-AF65-F5344CB8AC3E}">
        <p14:creationId xmlns:p14="http://schemas.microsoft.com/office/powerpoint/2010/main" val="2890936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648200"/>
            <a:ext cx="685800" cy="685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524000"/>
            <a:ext cx="3185535" cy="3124200"/>
            <a:chOff x="2244953" y="762000"/>
            <a:chExt cx="3185535" cy="3124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14813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741464" y="5449742"/>
            <a:ext cx="7661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and now?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does it prove rubbing photos of celebrities is the miracle treatment?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C32F-7F7B-3843-95A4-8E0C604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9" y="4653221"/>
            <a:ext cx="480265" cy="680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AA81-56CA-2C42-BD80-A0DAC23B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19883"/>
            <a:ext cx="556826" cy="7424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6256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nope … may be the rubbing action does the deal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B0B35-7CF1-9644-9BB0-987D4806EBBA}"/>
              </a:ext>
            </a:extLst>
          </p:cNvPr>
          <p:cNvSpPr/>
          <p:nvPr/>
        </p:nvSpPr>
        <p:spPr>
          <a:xfrm>
            <a:off x="457200" y="2867112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… or going to a “doctor” / practice to do a study that is supposed to improve your back does the deal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= placebo effect</a:t>
            </a:r>
          </a:p>
        </p:txBody>
      </p:sp>
    </p:spTree>
    <p:extLst>
      <p:ext uri="{BB962C8B-B14F-4D97-AF65-F5344CB8AC3E}">
        <p14:creationId xmlns:p14="http://schemas.microsoft.com/office/powerpoint/2010/main" val="27785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1581969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6405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0B0EDC-CB87-E143-81E8-791289C2AC49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</p:spTree>
    <p:extLst>
      <p:ext uri="{BB962C8B-B14F-4D97-AF65-F5344CB8AC3E}">
        <p14:creationId xmlns:p14="http://schemas.microsoft.com/office/powerpoint/2010/main" val="132648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4CC456-1BA2-4B44-8473-F43334B03822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8B2D24-FF01-3E49-BED0-D5F0E99002D7}"/>
              </a:ext>
            </a:extLst>
          </p:cNvPr>
          <p:cNvSpPr txBox="1">
            <a:spLocks/>
          </p:cNvSpPr>
          <p:nvPr/>
        </p:nvSpPr>
        <p:spPr>
          <a:xfrm>
            <a:off x="1181100" y="4380684"/>
            <a:ext cx="6781800" cy="1181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DV = pain level</a:t>
            </a:r>
          </a:p>
          <a:p>
            <a:pPr algn="ctr"/>
            <a:r>
              <a:rPr lang="en-US" sz="1600" b="0" kern="0" dirty="0"/>
              <a:t>On a scale of 1 to 5 rate your back-pain level</a:t>
            </a:r>
          </a:p>
          <a:p>
            <a:pPr algn="ctr"/>
            <a:r>
              <a:rPr lang="en-US" sz="1600" b="0" kern="0" dirty="0"/>
              <a:t>1 not very painful 2 not painful 3 undecided 4 painful  5 very painful</a:t>
            </a:r>
          </a:p>
        </p:txBody>
      </p:sp>
    </p:spTree>
    <p:extLst>
      <p:ext uri="{BB962C8B-B14F-4D97-AF65-F5344CB8AC3E}">
        <p14:creationId xmlns:p14="http://schemas.microsoft.com/office/powerpoint/2010/main" val="989929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true that  back pain could be very different depending on participants,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make sure to recruit people with same problem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C526B-8EB3-294A-A773-3B46B8A5FA9B}"/>
              </a:ext>
            </a:extLst>
          </p:cNvPr>
          <p:cNvSpPr/>
          <p:nvPr/>
        </p:nvSpPr>
        <p:spPr>
          <a:xfrm>
            <a:off x="457200" y="3760056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you could also ask the question before and after the treatment </a:t>
            </a:r>
            <a:r>
              <a:rPr lang="en-US" sz="2400" dirty="0">
                <a:solidFill>
                  <a:srgbClr val="99CC00"/>
                </a:solidFill>
              </a:rPr>
              <a:t>= your DV is not the pain level but the difference in pain level from before to after</a:t>
            </a:r>
          </a:p>
        </p:txBody>
      </p:sp>
    </p:spTree>
    <p:extLst>
      <p:ext uri="{BB962C8B-B14F-4D97-AF65-F5344CB8AC3E}">
        <p14:creationId xmlns:p14="http://schemas.microsoft.com/office/powerpoint/2010/main" val="22394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E49D386-BD3B-DB44-95D9-67013C2E726A}"/>
              </a:ext>
            </a:extLst>
          </p:cNvPr>
          <p:cNvGrpSpPr>
            <a:grpSpLocks/>
          </p:cNvGrpSpPr>
          <p:nvPr/>
        </p:nvGrpSpPr>
        <p:grpSpPr bwMode="auto">
          <a:xfrm>
            <a:off x="-147557" y="381000"/>
            <a:ext cx="1447800" cy="838200"/>
            <a:chOff x="5240234" y="990600"/>
            <a:chExt cx="4009293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E9D93007-EF56-1146-A9F2-80B993BAA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3F11ACC8-F74B-914C-BBC0-21058BA9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D9DC59B-7838-C845-A4D9-4D365692C072}"/>
              </a:ext>
            </a:extLst>
          </p:cNvPr>
          <p:cNvSpPr/>
          <p:nvPr/>
        </p:nvSpPr>
        <p:spPr>
          <a:xfrm>
            <a:off x="1234619" y="533400"/>
            <a:ext cx="6723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Is this a within or between-subjects experiment?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7E589-472A-2B4A-A63D-1F81D70DC233}"/>
              </a:ext>
            </a:extLst>
          </p:cNvPr>
          <p:cNvSpPr txBox="1">
            <a:spLocks/>
          </p:cNvSpPr>
          <p:nvPr/>
        </p:nvSpPr>
        <p:spPr>
          <a:xfrm>
            <a:off x="1219200" y="1054387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they do each condition or only one?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A42CA-1374-194B-BC48-03FA04656F9A}"/>
              </a:ext>
            </a:extLst>
          </p:cNvPr>
          <p:cNvSpPr txBox="1">
            <a:spLocks/>
          </p:cNvSpPr>
          <p:nvPr/>
        </p:nvSpPr>
        <p:spPr>
          <a:xfrm>
            <a:off x="1181100" y="1981200"/>
            <a:ext cx="67818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Between subject (X participants do acupuncture, X others to fake acupuncture)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B720-63C2-3149-9C01-DA51E8D7A09D}"/>
              </a:ext>
            </a:extLst>
          </p:cNvPr>
          <p:cNvSpPr/>
          <p:nvPr/>
        </p:nvSpPr>
        <p:spPr>
          <a:xfrm>
            <a:off x="2972844" y="320040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why is this a better choice?</a:t>
            </a:r>
          </a:p>
        </p:txBody>
      </p:sp>
    </p:spTree>
    <p:extLst>
      <p:ext uri="{BB962C8B-B14F-4D97-AF65-F5344CB8AC3E}">
        <p14:creationId xmlns:p14="http://schemas.microsoft.com/office/powerpoint/2010/main" val="1671251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imagine a within-participants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10 participants, invite them, ask for the pain level, make them do a treatment (won’t know if acupuncture or fake)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Just after (or even a week after), ask again pain level, make them do the other treatment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DE90-85CC-A749-A4DE-67A8DFB4C59E}"/>
              </a:ext>
            </a:extLst>
          </p:cNvPr>
          <p:cNvSpPr/>
          <p:nvPr/>
        </p:nvSpPr>
        <p:spPr>
          <a:xfrm>
            <a:off x="1229521" y="4759938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arguable: what if the first test totally fix their back issue?</a:t>
            </a:r>
          </a:p>
        </p:txBody>
      </p:sp>
    </p:spTree>
    <p:extLst>
      <p:ext uri="{BB962C8B-B14F-4D97-AF65-F5344CB8AC3E}">
        <p14:creationId xmlns:p14="http://schemas.microsoft.com/office/powerpoint/2010/main" val="1816517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    we want to show that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 causes B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962400" y="2724150"/>
            <a:ext cx="3686175" cy="681038"/>
            <a:chOff x="6019801" y="2418359"/>
            <a:chExt cx="3685284" cy="678855"/>
          </a:xfrm>
        </p:grpSpPr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6474839" y="2418359"/>
              <a:ext cx="3230246" cy="644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vary A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A</a:t>
              </a:r>
              <a:br>
                <a:rPr lang="en-US" sz="1800" b="0"/>
              </a:br>
              <a:r>
                <a:rPr lang="en-US" sz="1800" b="0"/>
                <a:t>an </a:t>
              </a:r>
              <a:r>
                <a:rPr lang="en-US" sz="1800">
                  <a:solidFill>
                    <a:srgbClr val="99CC00"/>
                  </a:solidFill>
                </a:rPr>
                <a:t>independent variable</a:t>
              </a:r>
            </a:p>
          </p:txBody>
        </p:sp>
        <p:cxnSp>
          <p:nvCxnSpPr>
            <p:cNvPr id="28680" name="Straight Connector 18"/>
            <p:cNvCxnSpPr>
              <a:cxnSpLocks noChangeShapeType="1"/>
            </p:cNvCxnSpPr>
            <p:nvPr/>
          </p:nvCxnSpPr>
          <p:spPr bwMode="auto">
            <a:xfrm rot="10800000" flipV="1">
              <a:off x="6019801" y="2715239"/>
              <a:ext cx="420811" cy="381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11788" y="3773488"/>
            <a:ext cx="3636962" cy="1044575"/>
            <a:chOff x="6019802" y="3097214"/>
            <a:chExt cx="3636535" cy="1041311"/>
          </a:xfrm>
        </p:grpSpPr>
        <p:sp>
          <p:nvSpPr>
            <p:cNvPr id="28677" name="TextBox 6"/>
            <p:cNvSpPr txBox="1">
              <a:spLocks noChangeArrowheads="1"/>
            </p:cNvSpPr>
            <p:nvPr/>
          </p:nvSpPr>
          <p:spPr bwMode="auto">
            <a:xfrm>
              <a:off x="6426091" y="3493720"/>
              <a:ext cx="3230246" cy="64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measure B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B</a:t>
              </a:r>
              <a:br>
                <a:rPr lang="en-US" sz="1800" b="0"/>
              </a:br>
              <a:r>
                <a:rPr lang="en-US" sz="1800" b="0"/>
                <a:t>a </a:t>
              </a:r>
              <a:r>
                <a:rPr lang="en-US" sz="1800">
                  <a:solidFill>
                    <a:srgbClr val="99CC00"/>
                  </a:solidFill>
                </a:rPr>
                <a:t>dependent variable</a:t>
              </a:r>
            </a:p>
          </p:txBody>
        </p:sp>
        <p:cxnSp>
          <p:nvCxnSpPr>
            <p:cNvPr id="28678" name="Straight Connector 18"/>
            <p:cNvCxnSpPr>
              <a:cxnSpLocks noChangeShapeType="1"/>
            </p:cNvCxnSpPr>
            <p:nvPr/>
          </p:nvCxnSpPr>
          <p:spPr bwMode="auto">
            <a:xfrm rot="16200000" flipV="1">
              <a:off x="5916537" y="3200479"/>
              <a:ext cx="612819" cy="406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57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mpires-ki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742" r="12580" b="15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54102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cannot use </a:t>
            </a:r>
            <a:r>
              <a:rPr lang="en-US" sz="3400" dirty="0" err="1">
                <a:solidFill>
                  <a:srgbClr val="99CC00"/>
                </a:solidFill>
              </a:rPr>
              <a:t>Ttest</a:t>
            </a:r>
            <a:r>
              <a:rPr lang="en-US" sz="3400" dirty="0">
                <a:solidFill>
                  <a:srgbClr val="99CC00"/>
                </a:solidFill>
              </a:rPr>
              <a:t> and </a:t>
            </a:r>
            <a:r>
              <a:rPr lang="en-US" sz="3400" dirty="0" err="1">
                <a:solidFill>
                  <a:srgbClr val="99CC00"/>
                </a:solidFill>
              </a:rPr>
              <a:t>Anova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6610298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1143000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Give the names of tests we can use to check normality and explain their differences and when to use them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what is the goal of a test of homogeneity of variance and what to do if the variances are not equal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I will </a:t>
            </a:r>
            <a:r>
              <a:rPr lang="en-US" sz="2400" dirty="0">
                <a:solidFill>
                  <a:srgbClr val="FF9900"/>
                </a:solidFill>
              </a:rPr>
              <a:t>not ask </a:t>
            </a:r>
            <a:r>
              <a:rPr lang="en-US" sz="2400" b="0" dirty="0"/>
              <a:t>you to them by hand in the exam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to do if data not normal (transforming the data or using non-parametric tests)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2609175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10886" y="54864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104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9479-F772-F348-897E-8CB07A15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041900" cy="3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27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63307</TotalTime>
  <Words>3417</Words>
  <Application>Microsoft Macintosh PowerPoint</Application>
  <PresentationFormat>On-screen Show (4:3)</PresentationFormat>
  <Paragraphs>550</Paragraphs>
  <Slides>72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Courier</vt:lpstr>
      <vt:lpstr>Helvetica</vt:lpstr>
      <vt:lpstr>Helvetica Neue Light</vt:lpstr>
      <vt:lpstr>Menlo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homogeneity</vt:lpstr>
      <vt:lpstr>PowerPoint Presentation</vt:lpstr>
      <vt:lpstr>PowerPoint Presentation</vt:lpstr>
      <vt:lpstr>PowerPoint Presentation</vt:lpstr>
      <vt:lpstr>we know how  to check  our data   … now what?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tried everything and still not good?</vt:lpstr>
      <vt:lpstr>PowerPoint Presentation</vt:lpstr>
      <vt:lpstr>acupuncture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1147</cp:revision>
  <cp:lastPrinted>2018-11-28T10:11:34Z</cp:lastPrinted>
  <dcterms:created xsi:type="dcterms:W3CDTF">2010-06-22T07:38:57Z</dcterms:created>
  <dcterms:modified xsi:type="dcterms:W3CDTF">2019-11-27T13:35:59Z</dcterms:modified>
</cp:coreProperties>
</file>